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64" r:id="rId5"/>
    <p:sldId id="265" r:id="rId6"/>
    <p:sldId id="262" r:id="rId7"/>
    <p:sldId id="263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io\Desktop\Consolidado%20PLan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2"/>
              </a:solidFill>
            </c:spPr>
          </c:dPt>
          <c:dPt>
            <c:idx val="1"/>
            <c:bubble3D val="0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2000">
                    <a:latin typeface="+mj-lt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Hoja3!$C$284:$D$284</c:f>
              <c:strCache>
                <c:ptCount val="2"/>
                <c:pt idx="0">
                  <c:v>PORCENTAJE DE AVANCE</c:v>
                </c:pt>
                <c:pt idx="1">
                  <c:v>Total Proyectado</c:v>
                </c:pt>
              </c:strCache>
            </c:strRef>
          </c:cat>
          <c:val>
            <c:numRef>
              <c:f>Hoja3!$C$285:$D$285</c:f>
              <c:numCache>
                <c:formatCode>0%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"/>
                  <c:y val="0.444444444444444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555555555555558E-3"/>
                  <c:y val="0.19907407407407399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bg1"/>
                        </a:solidFill>
                      </a:rPr>
                      <a:t>40,8</a:t>
                    </a:r>
                    <a:endParaRPr lang="en-US" b="1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Hoja1!$B$3:$C$3</c:f>
              <c:strCache>
                <c:ptCount val="2"/>
                <c:pt idx="0">
                  <c:v>Puntaje Promedio Nacional</c:v>
                </c:pt>
                <c:pt idx="1">
                  <c:v>Puntaje Promedio Magdalena</c:v>
                </c:pt>
              </c:strCache>
            </c:strRef>
          </c:cat>
          <c:val>
            <c:numRef>
              <c:f>Hoja1!$B$4:$C$4</c:f>
              <c:numCache>
                <c:formatCode>General</c:formatCode>
                <c:ptCount val="2"/>
                <c:pt idx="0">
                  <c:v>43.5</c:v>
                </c:pt>
                <c:pt idx="1">
                  <c:v>40.799999999999997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946368"/>
        <c:axId val="151948288"/>
      </c:barChart>
      <c:catAx>
        <c:axId val="151946368"/>
        <c:scaling>
          <c:orientation val="minMax"/>
        </c:scaling>
        <c:delete val="0"/>
        <c:axPos val="b"/>
        <c:majorTickMark val="out"/>
        <c:minorTickMark val="none"/>
        <c:tickLblPos val="nextTo"/>
        <c:crossAx val="151948288"/>
        <c:crosses val="autoZero"/>
        <c:auto val="1"/>
        <c:lblAlgn val="ctr"/>
        <c:lblOffset val="100"/>
        <c:noMultiLvlLbl val="0"/>
      </c:catAx>
      <c:valAx>
        <c:axId val="151948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946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Hoja2!$B$1</c:f>
              <c:strCache>
                <c:ptCount val="1"/>
                <c:pt idx="0">
                  <c:v>PUNTAJE PROMEDIO</c:v>
                </c:pt>
              </c:strCache>
            </c:strRef>
          </c:tx>
          <c:invertIfNegative val="0"/>
          <c:dPt>
            <c:idx val="31"/>
            <c:invertIfNegative val="0"/>
            <c:bubble3D val="0"/>
            <c:spPr>
              <a:solidFill>
                <a:srgbClr val="FF6600"/>
              </a:solidFill>
            </c:spPr>
          </c:dPt>
          <c:dPt>
            <c:idx val="32"/>
            <c:invertIfNegative val="0"/>
            <c:bubble3D val="0"/>
            <c:spPr>
              <a:solidFill>
                <a:srgbClr val="FF33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Hoja2!$A$2:$A$34</c:f>
              <c:strCache>
                <c:ptCount val="33"/>
                <c:pt idx="0">
                  <c:v>Promedio BOGOTA</c:v>
                </c:pt>
                <c:pt idx="1">
                  <c:v>Promedio RISARALDA</c:v>
                </c:pt>
                <c:pt idx="2">
                  <c:v>Promedio CUNDINAMARCA</c:v>
                </c:pt>
                <c:pt idx="3">
                  <c:v>Promedio QUINDIO</c:v>
                </c:pt>
                <c:pt idx="4">
                  <c:v>Promedio SANTANDER</c:v>
                </c:pt>
                <c:pt idx="5">
                  <c:v>Promedio VALLE</c:v>
                </c:pt>
                <c:pt idx="6">
                  <c:v>Promedio CALDAS</c:v>
                </c:pt>
                <c:pt idx="7">
                  <c:v>Promedio NORTE SANTANDER</c:v>
                </c:pt>
                <c:pt idx="8">
                  <c:v>Promedio BOYACA</c:v>
                </c:pt>
                <c:pt idx="9">
                  <c:v>Promedio NARIÑO</c:v>
                </c:pt>
                <c:pt idx="10">
                  <c:v>Promedio ANTIOQUIA</c:v>
                </c:pt>
                <c:pt idx="11">
                  <c:v>Promedio META</c:v>
                </c:pt>
                <c:pt idx="12">
                  <c:v>Promedio GUAINIA</c:v>
                </c:pt>
                <c:pt idx="13">
                  <c:v>Promedio HUILA</c:v>
                </c:pt>
                <c:pt idx="14">
                  <c:v>Promedio TOLIMA</c:v>
                </c:pt>
                <c:pt idx="15">
                  <c:v>Promedio PUTUMAYO</c:v>
                </c:pt>
                <c:pt idx="16">
                  <c:v>Promedio ATLANTICO</c:v>
                </c:pt>
                <c:pt idx="17">
                  <c:v>Promedio ARAUCA</c:v>
                </c:pt>
                <c:pt idx="18">
                  <c:v>Promedio CASANARE</c:v>
                </c:pt>
                <c:pt idx="19">
                  <c:v>Promedio SAN ANDRES</c:v>
                </c:pt>
                <c:pt idx="20">
                  <c:v>Promedio VICHADA</c:v>
                </c:pt>
                <c:pt idx="21">
                  <c:v>Promedio GUAVIARE</c:v>
                </c:pt>
                <c:pt idx="22">
                  <c:v>Promedio CORDOBA</c:v>
                </c:pt>
                <c:pt idx="23">
                  <c:v>Promedio CAQUETA</c:v>
                </c:pt>
                <c:pt idx="24">
                  <c:v>Promedio CAUCA</c:v>
                </c:pt>
                <c:pt idx="25">
                  <c:v>Promedio CESAR</c:v>
                </c:pt>
                <c:pt idx="26">
                  <c:v>Promedio BOLIVAR</c:v>
                </c:pt>
                <c:pt idx="27">
                  <c:v>Promedio SUCRE</c:v>
                </c:pt>
                <c:pt idx="28">
                  <c:v>Promedio LA GUAJIRA</c:v>
                </c:pt>
                <c:pt idx="29">
                  <c:v>Promedio VAUPES</c:v>
                </c:pt>
                <c:pt idx="30">
                  <c:v>Promedio AMAZONAS</c:v>
                </c:pt>
                <c:pt idx="31">
                  <c:v>Promedio MAGDALENA</c:v>
                </c:pt>
                <c:pt idx="32">
                  <c:v>Promedio CHOCO</c:v>
                </c:pt>
              </c:strCache>
            </c:strRef>
          </c:cat>
          <c:val>
            <c:numRef>
              <c:f>Hoja2!$B$2:$B$34</c:f>
              <c:numCache>
                <c:formatCode>#,##0.00</c:formatCode>
                <c:ptCount val="33"/>
                <c:pt idx="0">
                  <c:v>46.840529367469863</c:v>
                </c:pt>
                <c:pt idx="1">
                  <c:v>44.49474025974024</c:v>
                </c:pt>
                <c:pt idx="2">
                  <c:v>44.410362991266361</c:v>
                </c:pt>
                <c:pt idx="3">
                  <c:v>44.341904362416102</c:v>
                </c:pt>
                <c:pt idx="4">
                  <c:v>44.107924382716071</c:v>
                </c:pt>
                <c:pt idx="5">
                  <c:v>43.923631418624879</c:v>
                </c:pt>
                <c:pt idx="6">
                  <c:v>43.75864583333329</c:v>
                </c:pt>
                <c:pt idx="7">
                  <c:v>43.630901702786382</c:v>
                </c:pt>
                <c:pt idx="8">
                  <c:v>43.532632235528951</c:v>
                </c:pt>
                <c:pt idx="9">
                  <c:v>43.390915012406921</c:v>
                </c:pt>
                <c:pt idx="10">
                  <c:v>43.1002385892116</c:v>
                </c:pt>
                <c:pt idx="11">
                  <c:v>43.093075095057038</c:v>
                </c:pt>
                <c:pt idx="12">
                  <c:v>43.09062500000001</c:v>
                </c:pt>
                <c:pt idx="13">
                  <c:v>42.836777859237543</c:v>
                </c:pt>
                <c:pt idx="14">
                  <c:v>42.836241279069746</c:v>
                </c:pt>
                <c:pt idx="15">
                  <c:v>42.589367647058836</c:v>
                </c:pt>
                <c:pt idx="16">
                  <c:v>42.50450399999994</c:v>
                </c:pt>
                <c:pt idx="17">
                  <c:v>42.461619718309862</c:v>
                </c:pt>
                <c:pt idx="18">
                  <c:v>42.455833333333317</c:v>
                </c:pt>
                <c:pt idx="19">
                  <c:v>42.313749999999999</c:v>
                </c:pt>
                <c:pt idx="20">
                  <c:v>42.100227272727281</c:v>
                </c:pt>
                <c:pt idx="21">
                  <c:v>41.925449999999998</c:v>
                </c:pt>
                <c:pt idx="22">
                  <c:v>41.837943661971849</c:v>
                </c:pt>
                <c:pt idx="23">
                  <c:v>41.714745934959353</c:v>
                </c:pt>
                <c:pt idx="24">
                  <c:v>41.709499407582925</c:v>
                </c:pt>
                <c:pt idx="25">
                  <c:v>41.491323818897634</c:v>
                </c:pt>
                <c:pt idx="26">
                  <c:v>41.335759849906225</c:v>
                </c:pt>
                <c:pt idx="27">
                  <c:v>40.904233193277307</c:v>
                </c:pt>
                <c:pt idx="28">
                  <c:v>40.875918367346934</c:v>
                </c:pt>
                <c:pt idx="29">
                  <c:v>40.819038461538454</c:v>
                </c:pt>
                <c:pt idx="30">
                  <c:v>40.762734375000001</c:v>
                </c:pt>
                <c:pt idx="31">
                  <c:v>40.078113970588227</c:v>
                </c:pt>
                <c:pt idx="32">
                  <c:v>37.867585470085466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430464"/>
        <c:axId val="152432000"/>
      </c:barChart>
      <c:catAx>
        <c:axId val="1524304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152432000"/>
        <c:crosses val="autoZero"/>
        <c:auto val="1"/>
        <c:lblAlgn val="ctr"/>
        <c:lblOffset val="100"/>
        <c:noMultiLvlLbl val="0"/>
      </c:catAx>
      <c:valAx>
        <c:axId val="152432000"/>
        <c:scaling>
          <c:orientation val="minMax"/>
        </c:scaling>
        <c:delete val="0"/>
        <c:axPos val="b"/>
        <c:majorGridlines/>
        <c:numFmt formatCode="#,##0.00" sourceLinked="1"/>
        <c:majorTickMark val="out"/>
        <c:minorTickMark val="none"/>
        <c:tickLblPos val="nextTo"/>
        <c:crossAx val="152430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9174413-DF13-46A3-8B5F-63ED571EBB33}" type="datetimeFigureOut">
              <a:rPr lang="es-CO" smtClean="0"/>
              <a:t>23/01/2012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2E22974-9BA7-432A-A63D-363B91EB125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2204864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Secretaría de Educación del Magdalena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>¡Juntos lo sabremos hacer!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4871542"/>
            <a:ext cx="4953000" cy="1324305"/>
          </a:xfrm>
        </p:spPr>
        <p:txBody>
          <a:bodyPr/>
          <a:lstStyle/>
          <a:p>
            <a:r>
              <a:rPr lang="es-CO" dirty="0" smtClean="0"/>
              <a:t>Gledy Foliaco Rebolledo </a:t>
            </a:r>
            <a:r>
              <a:rPr lang="es-CO" dirty="0" err="1" smtClean="0"/>
              <a:t>Ph.D</a:t>
            </a:r>
            <a:r>
              <a:rPr lang="es-CO" dirty="0" smtClean="0"/>
              <a:t>.</a:t>
            </a:r>
          </a:p>
          <a:p>
            <a:r>
              <a:rPr lang="es-CO" dirty="0" smtClean="0"/>
              <a:t>Secretaría de Educación</a:t>
            </a:r>
          </a:p>
          <a:p>
            <a:r>
              <a:rPr lang="es-CO" dirty="0" smtClean="0"/>
              <a:t>Gobernación del Magdalena</a:t>
            </a:r>
          </a:p>
        </p:txBody>
      </p:sp>
      <p:pic>
        <p:nvPicPr>
          <p:cNvPr id="1026" name="Picture 2" descr="C:\Users\Sergio\Desktop\Escu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09390"/>
            <a:ext cx="2219106" cy="264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10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334984"/>
              </p:ext>
            </p:extLst>
          </p:nvPr>
        </p:nvGraphicFramePr>
        <p:xfrm>
          <a:off x="0" y="476672"/>
          <a:ext cx="9144000" cy="6097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187624" y="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PROMEDIO PRUEBAS SABER 11º POR DEPARTAMENTO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9512" y="6503228"/>
            <a:ext cx="255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Fuente: www.icfes.com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0804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/>
          <a:lstStyle/>
          <a:p>
            <a:r>
              <a:rPr lang="es-CO" dirty="0" smtClean="0">
                <a:solidFill>
                  <a:srgbClr val="C00000"/>
                </a:solidFill>
              </a:rPr>
              <a:t>Cobertura</a:t>
            </a:r>
          </a:p>
          <a:p>
            <a:pPr lvl="1"/>
            <a:r>
              <a:rPr lang="es-CO" dirty="0" smtClean="0">
                <a:solidFill>
                  <a:schemeClr val="tx1"/>
                </a:solidFill>
              </a:rPr>
              <a:t>Población en situación de vulnerabilidad por desplazamiento</a:t>
            </a:r>
          </a:p>
          <a:p>
            <a:pPr lvl="1"/>
            <a:r>
              <a:rPr lang="es-CO" dirty="0" smtClean="0">
                <a:solidFill>
                  <a:schemeClr val="tx1"/>
                </a:solidFill>
              </a:rPr>
              <a:t>Niños no registrados o registrados fallidos</a:t>
            </a:r>
          </a:p>
          <a:p>
            <a:pPr lvl="1"/>
            <a:endParaRPr lang="es-CO" dirty="0" smtClean="0">
              <a:solidFill>
                <a:schemeClr val="tx1"/>
              </a:solidFill>
            </a:endParaRPr>
          </a:p>
          <a:p>
            <a:pPr lvl="1"/>
            <a:r>
              <a:rPr lang="es-CO" dirty="0" smtClean="0">
                <a:solidFill>
                  <a:schemeClr val="tx1"/>
                </a:solidFill>
              </a:rPr>
              <a:t>Instituciones Educativas afectadas por la ‘Ola Invernal’</a:t>
            </a:r>
            <a:endParaRPr lang="es-CO" dirty="0">
              <a:solidFill>
                <a:schemeClr val="tx1"/>
              </a:solidFill>
            </a:endParaRPr>
          </a:p>
          <a:p>
            <a:r>
              <a:rPr lang="es-CO" dirty="0" smtClean="0">
                <a:solidFill>
                  <a:srgbClr val="C00000"/>
                </a:solidFill>
              </a:rPr>
              <a:t>Planta Docente</a:t>
            </a:r>
          </a:p>
          <a:p>
            <a:r>
              <a:rPr lang="es-CO" dirty="0" smtClean="0">
                <a:solidFill>
                  <a:srgbClr val="C00000"/>
                </a:solidFill>
              </a:rPr>
              <a:t>Calidad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0" y="404664"/>
            <a:ext cx="18614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>
                <a:solidFill>
                  <a:schemeClr val="tx2"/>
                </a:solidFill>
                <a:latin typeface="+mj-lt"/>
              </a:rPr>
              <a:t>Agenda</a:t>
            </a:r>
            <a:endParaRPr lang="es-CO" sz="40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55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2251" y="476672"/>
            <a:ext cx="8229600" cy="1066800"/>
          </a:xfrm>
        </p:spPr>
        <p:txBody>
          <a:bodyPr>
            <a:normAutofit/>
          </a:bodyPr>
          <a:lstStyle/>
          <a:p>
            <a:r>
              <a:rPr lang="es-CO" dirty="0"/>
              <a:t>C</a:t>
            </a:r>
            <a:r>
              <a:rPr lang="es-CO" dirty="0" smtClean="0"/>
              <a:t>OBERTURA</a:t>
            </a:r>
            <a:endParaRPr lang="es-CO" dirty="0"/>
          </a:p>
        </p:txBody>
      </p:sp>
      <p:pic>
        <p:nvPicPr>
          <p:cNvPr id="7" name="45 Image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7" y="2348880"/>
            <a:ext cx="5814794" cy="3500448"/>
          </a:xfrm>
          <a:prstGeom prst="rect">
            <a:avLst/>
          </a:prstGeom>
        </p:spPr>
      </p:pic>
      <p:graphicFrame>
        <p:nvGraphicFramePr>
          <p:cNvPr id="9" name="4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631918"/>
              </p:ext>
            </p:extLst>
          </p:nvPr>
        </p:nvGraphicFramePr>
        <p:xfrm>
          <a:off x="1907704" y="2839825"/>
          <a:ext cx="3946706" cy="3009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548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179512" y="692696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O" dirty="0" smtClean="0"/>
              <a:t>Población Estudiantil</a:t>
            </a:r>
            <a:br>
              <a:rPr lang="es-CO" dirty="0" smtClean="0"/>
            </a:br>
            <a:r>
              <a:rPr lang="es-CO" dirty="0" smtClean="0"/>
              <a:t>en Situación de Vulnerabilidad por</a:t>
            </a:r>
            <a:br>
              <a:rPr lang="es-CO" dirty="0" smtClean="0"/>
            </a:br>
            <a:r>
              <a:rPr lang="es-CO" dirty="0" smtClean="0"/>
              <a:t>Desplazamiento</a:t>
            </a:r>
            <a:endParaRPr lang="es-CO" dirty="0" smtClean="0"/>
          </a:p>
        </p:txBody>
      </p:sp>
      <p:pic>
        <p:nvPicPr>
          <p:cNvPr id="61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25" y="2132856"/>
            <a:ext cx="610235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012160" y="5461773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Total Estudiantes</a:t>
            </a:r>
          </a:p>
          <a:p>
            <a:r>
              <a:rPr lang="es-CO" sz="2400" dirty="0" smtClean="0">
                <a:latin typeface="+mj-lt"/>
              </a:rPr>
              <a:t>	7265</a:t>
            </a:r>
            <a:endParaRPr lang="es-CO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227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200" y="1988840"/>
            <a:ext cx="6462712" cy="432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79512" y="692696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O" dirty="0" smtClean="0"/>
              <a:t>Población Estudiantil</a:t>
            </a:r>
            <a:br>
              <a:rPr lang="es-CO" dirty="0" smtClean="0"/>
            </a:br>
            <a:r>
              <a:rPr lang="es-CO" dirty="0" smtClean="0"/>
              <a:t>en Situación de Vulnerabilidad por</a:t>
            </a:r>
            <a:br>
              <a:rPr lang="es-CO" dirty="0" smtClean="0"/>
            </a:br>
            <a:r>
              <a:rPr lang="es-CO" dirty="0" smtClean="0"/>
              <a:t>Desplazamiento</a:t>
            </a: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01800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692696"/>
            <a:ext cx="8424936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NIÑOS NO REPORTADOS O REPORTADOS FALLIDOS : 5.099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2286000" y="2967334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>
                <a:solidFill>
                  <a:srgbClr val="C00000"/>
                </a:solidFill>
                <a:latin typeface="+mj-lt"/>
              </a:rPr>
              <a:t>PÉRDIDA TOTAL  </a:t>
            </a:r>
            <a:r>
              <a:rPr lang="es-CO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/>
            </a:r>
            <a:br>
              <a:rPr lang="es-CO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</a:br>
            <a:r>
              <a:rPr lang="es-CO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 </a:t>
            </a:r>
            <a:br>
              <a:rPr lang="es-CO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</a:br>
            <a:r>
              <a:rPr lang="es-CO" sz="4000" u="sng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$</a:t>
            </a:r>
            <a:r>
              <a:rPr lang="es-ES" sz="4000" u="sng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6.550.986.060</a:t>
            </a:r>
            <a:r>
              <a:rPr lang="es-ES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 </a:t>
            </a:r>
            <a:endParaRPr lang="es-ES" sz="4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6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gio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76672"/>
            <a:ext cx="4894839" cy="638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004048" y="645631"/>
            <a:ext cx="36359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 smtClean="0">
                <a:solidFill>
                  <a:schemeClr val="tx2"/>
                </a:solidFill>
                <a:latin typeface="+mj-lt"/>
              </a:rPr>
              <a:t>Instituciones</a:t>
            </a:r>
          </a:p>
          <a:p>
            <a:r>
              <a:rPr lang="es-CO" sz="3600" dirty="0" smtClean="0">
                <a:solidFill>
                  <a:schemeClr val="tx2"/>
                </a:solidFill>
                <a:latin typeface="+mj-lt"/>
              </a:rPr>
              <a:t>Educativas</a:t>
            </a:r>
          </a:p>
          <a:p>
            <a:r>
              <a:rPr lang="es-CO" sz="3600" dirty="0" smtClean="0">
                <a:solidFill>
                  <a:schemeClr val="tx2"/>
                </a:solidFill>
                <a:latin typeface="+mj-lt"/>
              </a:rPr>
              <a:t>Afectadas por</a:t>
            </a:r>
          </a:p>
          <a:p>
            <a:r>
              <a:rPr lang="es-CO" sz="3600" dirty="0" smtClean="0">
                <a:solidFill>
                  <a:schemeClr val="tx2"/>
                </a:solidFill>
                <a:latin typeface="+mj-lt"/>
              </a:rPr>
              <a:t>La ‘Ola Invernal’</a:t>
            </a:r>
            <a:endParaRPr lang="es-CO" sz="36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83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04664"/>
            <a:ext cx="3685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>
                <a:solidFill>
                  <a:schemeClr val="tx2"/>
                </a:solidFill>
                <a:latin typeface="+mj-lt"/>
              </a:rPr>
              <a:t>Planta Docente</a:t>
            </a:r>
            <a:endParaRPr lang="es-CO" sz="40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86" y="1772816"/>
            <a:ext cx="6600825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865155"/>
              </p:ext>
            </p:extLst>
          </p:nvPr>
        </p:nvGraphicFramePr>
        <p:xfrm>
          <a:off x="2195736" y="27089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errar llave"/>
          <p:cNvSpPr/>
          <p:nvPr/>
        </p:nvSpPr>
        <p:spPr>
          <a:xfrm>
            <a:off x="6012160" y="3068960"/>
            <a:ext cx="864096" cy="1296144"/>
          </a:xfrm>
          <a:prstGeom prst="rightBrace">
            <a:avLst>
              <a:gd name="adj1" fmla="val 8333"/>
              <a:gd name="adj2" fmla="val 52939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6900604" y="34861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dirty="0" smtClean="0"/>
              <a:t>2,7</a:t>
            </a:r>
            <a:endParaRPr lang="es-CO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51520" y="620688"/>
            <a:ext cx="40174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 err="1">
                <a:solidFill>
                  <a:schemeClr val="tx2"/>
                </a:solidFill>
              </a:rPr>
              <a:t>Puntaje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Promedio</a:t>
            </a:r>
            <a:endParaRPr lang="en-US" sz="3200" dirty="0" smtClean="0">
              <a:solidFill>
                <a:schemeClr val="tx2"/>
              </a:solidFill>
            </a:endParaRP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 err="1" smtClean="0">
                <a:solidFill>
                  <a:schemeClr val="tx2"/>
                </a:solidFill>
              </a:rPr>
              <a:t>Pruebas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Saber 11º</a:t>
            </a:r>
          </a:p>
        </p:txBody>
      </p:sp>
    </p:spTree>
    <p:extLst>
      <p:ext uri="{BB962C8B-B14F-4D97-AF65-F5344CB8AC3E}">
        <p14:creationId xmlns:p14="http://schemas.microsoft.com/office/powerpoint/2010/main" val="404209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lantilla presentacion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presentaciones</Template>
  <TotalTime>25</TotalTime>
  <Words>80</Words>
  <Application>Microsoft Office PowerPoint</Application>
  <PresentationFormat>Presentación en pantalla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Plantilla presentaciones</vt:lpstr>
      <vt:lpstr>Secretaría de Educación del Magdalena   ¡Juntos lo sabremos hacer!</vt:lpstr>
      <vt:lpstr>Presentación de PowerPoint</vt:lpstr>
      <vt:lpstr>COBERTURA</vt:lpstr>
      <vt:lpstr>Población Estudiantil en Situación de Vulnerabilidad por Desplazamiento</vt:lpstr>
      <vt:lpstr>Población Estudiantil en Situación de Vulnerabilidad por Desplazamiento</vt:lpstr>
      <vt:lpstr>  NIÑOS NO REPORTADOS O REPORTADOS FALLIDOS : 5.099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Secretaría de Educación del Magdalena</dc:title>
  <dc:creator>Sergio</dc:creator>
  <cp:lastModifiedBy>Sergio</cp:lastModifiedBy>
  <cp:revision>3</cp:revision>
  <dcterms:created xsi:type="dcterms:W3CDTF">2012-01-23T14:08:14Z</dcterms:created>
  <dcterms:modified xsi:type="dcterms:W3CDTF">2012-01-23T14:33:19Z</dcterms:modified>
</cp:coreProperties>
</file>